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75" r:id="rId2"/>
    <p:sldId id="293" r:id="rId3"/>
    <p:sldId id="257" r:id="rId4"/>
    <p:sldId id="265" r:id="rId5"/>
    <p:sldId id="266" r:id="rId6"/>
    <p:sldId id="286" r:id="rId7"/>
    <p:sldId id="277" r:id="rId8"/>
    <p:sldId id="278" r:id="rId9"/>
    <p:sldId id="289" r:id="rId10"/>
    <p:sldId id="29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6B94"/>
    <a:srgbClr val="0E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91" autoAdjust="0"/>
  </p:normalViewPr>
  <p:slideViewPr>
    <p:cSldViewPr snapToGrid="0">
      <p:cViewPr varScale="1">
        <p:scale>
          <a:sx n="101" d="100"/>
          <a:sy n="101" d="100"/>
        </p:scale>
        <p:origin x="13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2000" dirty="0"/>
              <a:t>eV charging </a:t>
            </a:r>
            <a:r>
              <a:rPr lang="en-US" sz="2000" dirty="0"/>
              <a:t>Problems (%)</a:t>
            </a:r>
            <a:endParaRPr lang="sr-Latn-RS" sz="2000" dirty="0"/>
          </a:p>
          <a:p>
            <a:pPr algn="ctr">
              <a:defRPr sz="2400"/>
            </a:pPr>
            <a:endParaRPr lang="sr-Latn-RS" sz="1400" dirty="0"/>
          </a:p>
        </c:rich>
      </c:tx>
      <c:layout>
        <c:manualLayout>
          <c:xMode val="edge"/>
          <c:yMode val="edge"/>
          <c:x val="7.8817487148591492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EV charging problems (%)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F5A-4724-98CC-0F38AE8C58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F5A-4724-98CC-0F38AE8C58D1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F5A-4724-98CC-0F38AE8C58D1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DF5A-4724-98CC-0F38AE8C58D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F5A-4724-98CC-0F38AE8C58D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F5A-4724-98CC-0F38AE8C58D1}"/>
              </c:ext>
            </c:extLst>
          </c:dPt>
          <c:dLbls>
            <c:dLbl>
              <c:idx val="0"/>
              <c:layout>
                <c:manualLayout>
                  <c:x val="-2.3272998251621383E-2"/>
                  <c:y val="4.22208647504506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69851062273853"/>
                      <c:h val="0.177603695194127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F5A-4724-98CC-0F38AE8C58D1}"/>
                </c:ext>
              </c:extLst>
            </c:dLbl>
            <c:dLbl>
              <c:idx val="1"/>
              <c:layout>
                <c:manualLayout>
                  <c:x val="1.8925262723414736E-2"/>
                  <c:y val="-4.90306070104434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5A-4724-98CC-0F38AE8C58D1}"/>
                </c:ext>
              </c:extLst>
            </c:dLbl>
            <c:dLbl>
              <c:idx val="2"/>
              <c:layout>
                <c:manualLayout>
                  <c:x val="9.5206848955284862E-2"/>
                  <c:y val="-5.402541237580299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B87EE1-A290-4260-AEEC-2FF010F8BF60}" type="CATEGORYNAME">
                      <a:rPr lang="en-US" sz="1300" smtClean="0">
                        <a:solidFill>
                          <a:srgbClr val="FFFF00"/>
                        </a:solidFill>
                      </a:rPr>
                      <a:pPr>
                        <a:defRPr sz="13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300" baseline="0" dirty="0">
                        <a:solidFill>
                          <a:srgbClr val="FFFF00"/>
                        </a:solidFill>
                      </a:rPr>
                      <a:t>
</a:t>
                    </a:r>
                    <a:fld id="{E483327A-D728-4737-83DB-F06359CBC1F6}" type="PERCENTAGE">
                      <a:rPr lang="en-US" sz="1300" baseline="0" dirty="0">
                        <a:solidFill>
                          <a:srgbClr val="FFFF00"/>
                        </a:solidFill>
                      </a:rPr>
                      <a:pPr>
                        <a:defRPr sz="13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sz="1300" baseline="0" dirty="0">
                      <a:solidFill>
                        <a:srgbClr val="FFFF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19904180055139"/>
                      <c:h val="0.161474655094796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F5A-4724-98CC-0F38AE8C58D1}"/>
                </c:ext>
              </c:extLst>
            </c:dLbl>
            <c:dLbl>
              <c:idx val="3"/>
              <c:layout>
                <c:manualLayout>
                  <c:x val="-3.7405318882880983E-2"/>
                  <c:y val="1.77592513546807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E76B9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59C3C44-E36C-4D31-96C3-63FC63D73F46}" type="CATEGORYNAME">
                      <a:rPr lang="en-US" sz="1400"/>
                      <a:pPr>
                        <a:defRPr>
                          <a:solidFill>
                            <a:srgbClr val="E76B94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B8C9D8A0-7FC5-4B0B-905A-A9DF2A89B310}" type="PERCENTAGE">
                      <a:rPr lang="en-US" baseline="0"/>
                      <a:pPr>
                        <a:defRPr>
                          <a:solidFill>
                            <a:srgbClr val="E76B94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E76B9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17144391816007"/>
                      <c:h val="0.181214638040353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F5A-4724-98CC-0F38AE8C58D1}"/>
                </c:ext>
              </c:extLst>
            </c:dLbl>
            <c:dLbl>
              <c:idx val="4"/>
              <c:layout>
                <c:manualLayout>
                  <c:x val="-9.8778390838589261E-3"/>
                  <c:y val="-3.68251754303232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32C90B-C534-436B-A11E-F2E20C747E5B}" type="CATEGORYNAME">
                      <a:rPr lang="en-US" sz="1400"/>
                      <a:pPr>
                        <a:defRPr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D50B9E20-BADB-42B9-BF53-B94D2D98E4D1}" type="PERCENTAGE">
                      <a:rPr lang="en-US" baseline="0"/>
                      <a:pPr>
                        <a:defRPr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07783279452329"/>
                      <c:h val="0.21209980641165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F5A-4724-98CC-0F38AE8C58D1}"/>
                </c:ext>
              </c:extLst>
            </c:dLbl>
            <c:dLbl>
              <c:idx val="5"/>
              <c:layout>
                <c:manualLayout>
                  <c:x val="2.4082176022505258E-2"/>
                  <c:y val="-1.40405216086944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5A-4724-98CC-0F38AE8C58D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Charging speed/ failures</c:v>
                </c:pt>
                <c:pt idx="1">
                  <c:v>Hardware failures</c:v>
                </c:pt>
                <c:pt idx="2">
                  <c:v>Communications problems</c:v>
                </c:pt>
                <c:pt idx="3">
                  <c:v>Power supply</c:v>
                </c:pt>
                <c:pt idx="4">
                  <c:v>Payment terminals 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18</c:v>
                </c:pt>
                <c:pt idx="2">
                  <c:v>13</c:v>
                </c:pt>
                <c:pt idx="3">
                  <c:v>24</c:v>
                </c:pt>
                <c:pt idx="4">
                  <c:v>20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A-4724-98CC-0F38AE8C58D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706E0-8413-46C0-804C-489A8D4D8DC7}" type="datetimeFigureOut">
              <a:rPr lang="en-CA" smtClean="0"/>
              <a:t>2025-03-16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24A95-ABE0-45EF-A447-3AF4196133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448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4BE5A-F1E1-17D4-4151-D2EC813D6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96A4F0-44F7-6AF7-177F-60CEB054A4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6CCA7E-C7DD-330A-507A-EB2C32CE6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43BA7-2E04-FC1E-B1BF-B700E5715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24A95-ABE0-45EF-A447-3AF41961333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805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ffice@wptenergy.com" TargetMode="External"/><Relationship Id="rId4" Type="http://schemas.openxmlformats.org/officeDocument/2006/relationships/hyperlink" Target="http://www.wptenerg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020B0-12E7-DA2D-72FC-FF2273885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3CE5A-A59A-0B42-1A55-49DA72637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7709" y="4752042"/>
            <a:ext cx="8279890" cy="1181837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latin typeface="Arial Black" panose="020B0A04020102020204" pitchFamily="34" charset="0"/>
              </a:rPr>
              <a:t>We believe that charging </a:t>
            </a:r>
            <a:r>
              <a:rPr lang="en-GB" sz="3200" b="1" dirty="0">
                <a:solidFill>
                  <a:srgbClr val="92D050"/>
                </a:solidFill>
                <a:latin typeface="Arial Black" panose="020B0A04020102020204" pitchFamily="34" charset="0"/>
              </a:rPr>
              <a:t>should be simple and invisible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5214FE-21BE-88B4-7F90-85FCBA2759B9}"/>
              </a:ext>
            </a:extLst>
          </p:cNvPr>
          <p:cNvSpPr/>
          <p:nvPr/>
        </p:nvSpPr>
        <p:spPr>
          <a:xfrm>
            <a:off x="3928444" y="1082034"/>
            <a:ext cx="7913716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386844-F933-ECAF-78F1-C4C18FC06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0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660" y="264920"/>
            <a:ext cx="2735304" cy="157657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DE397F-A894-9E34-DC3D-0591BE0AFC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28856">
            <a:off x="2203084" y="2651603"/>
            <a:ext cx="2819121" cy="177303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75D28C-83AC-F8EF-C76A-8B836E5551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556" y="1389618"/>
            <a:ext cx="1504538" cy="150453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10C004-F3CA-4FF7-EBA9-D677A43B49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378" y="922064"/>
            <a:ext cx="1843411" cy="138255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B03637-2C23-4139-1910-D0CB23F9C8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388" y="1375745"/>
            <a:ext cx="1593456" cy="151841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9112FF-D59B-47F9-BE72-9D5CA4A9BD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13005">
            <a:off x="8851279" y="2740670"/>
            <a:ext cx="2859855" cy="1733072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A37F9C49-3162-187D-9AB1-505346ACCD46}"/>
              </a:ext>
            </a:extLst>
          </p:cNvPr>
          <p:cNvSpPr/>
          <p:nvPr/>
        </p:nvSpPr>
        <p:spPr>
          <a:xfrm>
            <a:off x="3230748" y="3560738"/>
            <a:ext cx="3651758" cy="2586428"/>
          </a:xfrm>
          <a:prstGeom prst="arc">
            <a:avLst>
              <a:gd name="adj1" fmla="val 16200000"/>
              <a:gd name="adj2" fmla="val 56278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AE104BE0-B573-913C-BEF7-8ECA4D1B28BD}"/>
              </a:ext>
            </a:extLst>
          </p:cNvPr>
          <p:cNvSpPr/>
          <p:nvPr/>
        </p:nvSpPr>
        <p:spPr>
          <a:xfrm flipH="1">
            <a:off x="6899075" y="3536198"/>
            <a:ext cx="3873236" cy="2610967"/>
          </a:xfrm>
          <a:prstGeom prst="arc">
            <a:avLst>
              <a:gd name="adj1" fmla="val 16200000"/>
              <a:gd name="adj2" fmla="val 5627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953C861-8423-62FC-10E8-A7A3D7C5C3F0}"/>
              </a:ext>
            </a:extLst>
          </p:cNvPr>
          <p:cNvSpPr/>
          <p:nvPr/>
        </p:nvSpPr>
        <p:spPr>
          <a:xfrm flipH="1">
            <a:off x="6897659" y="2668347"/>
            <a:ext cx="2384262" cy="4396833"/>
          </a:xfrm>
          <a:prstGeom prst="arc">
            <a:avLst>
              <a:gd name="adj1" fmla="val 16200000"/>
              <a:gd name="adj2" fmla="val 5627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B9346D5-BFD1-FED5-38D9-59B272AE8B34}"/>
              </a:ext>
            </a:extLst>
          </p:cNvPr>
          <p:cNvSpPr/>
          <p:nvPr/>
        </p:nvSpPr>
        <p:spPr>
          <a:xfrm>
            <a:off x="4716380" y="2612207"/>
            <a:ext cx="2175556" cy="4452974"/>
          </a:xfrm>
          <a:prstGeom prst="arc">
            <a:avLst>
              <a:gd name="adj1" fmla="val 16200000"/>
              <a:gd name="adj2" fmla="val 5627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44EC105-55F4-0C25-5757-1F23BA024EAA}"/>
              </a:ext>
            </a:extLst>
          </p:cNvPr>
          <p:cNvCxnSpPr>
            <a:cxnSpLocks/>
            <a:endCxn id="21" idx="2"/>
          </p:cNvCxnSpPr>
          <p:nvPr/>
        </p:nvCxnSpPr>
        <p:spPr>
          <a:xfrm flipH="1">
            <a:off x="6897706" y="2330115"/>
            <a:ext cx="18074" cy="25561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19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 animBg="1"/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65099-AEC7-5C80-8A95-AFFE29BC1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576A54-4FBE-DF30-4DAD-893165447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4155" y="6303714"/>
            <a:ext cx="851836" cy="490983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468B25-FA08-760B-EDCE-A525943C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1" y="132944"/>
            <a:ext cx="9199418" cy="850726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latin typeface="+mn-lt"/>
              </a:rPr>
              <a:t>Financial Strategy</a:t>
            </a:r>
            <a:endParaRPr lang="en-GB" b="1" u="sng" dirty="0">
              <a:latin typeface="+mn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8F6ED2-9DD3-2D94-FDEA-9905A8DAB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805726"/>
              </p:ext>
            </p:extLst>
          </p:nvPr>
        </p:nvGraphicFramePr>
        <p:xfrm>
          <a:off x="311054" y="2027319"/>
          <a:ext cx="11569891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706">
                  <a:extLst>
                    <a:ext uri="{9D8B030D-6E8A-4147-A177-3AD203B41FA5}">
                      <a16:colId xmlns:a16="http://schemas.microsoft.com/office/drawing/2014/main" val="3543351909"/>
                    </a:ext>
                  </a:extLst>
                </a:gridCol>
                <a:gridCol w="5988207">
                  <a:extLst>
                    <a:ext uri="{9D8B030D-6E8A-4147-A177-3AD203B41FA5}">
                      <a16:colId xmlns:a16="http://schemas.microsoft.com/office/drawing/2014/main" val="1493667208"/>
                    </a:ext>
                  </a:extLst>
                </a:gridCol>
                <a:gridCol w="2097978">
                  <a:extLst>
                    <a:ext uri="{9D8B030D-6E8A-4147-A177-3AD203B41FA5}">
                      <a16:colId xmlns:a16="http://schemas.microsoft.com/office/drawing/2014/main" val="2291596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2200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200" b="1" dirty="0"/>
                        <a:t>Key Milestones</a:t>
                      </a:r>
                      <a:endParaRPr lang="sr-Latn-R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200" b="1" dirty="0"/>
                        <a:t>Funding Needs</a:t>
                      </a:r>
                      <a:endParaRPr lang="sr-Latn-R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313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200" b="1" dirty="0"/>
                        <a:t>Pilot Testing (202</a:t>
                      </a:r>
                      <a:r>
                        <a:rPr lang="en-GB" sz="2200" b="1" dirty="0"/>
                        <a:t>5-</a:t>
                      </a:r>
                      <a:r>
                        <a:rPr lang="sr-Latn-RS" sz="2200" b="1" dirty="0"/>
                        <a:t>2</a:t>
                      </a:r>
                      <a:r>
                        <a:rPr lang="en-GB" sz="2200" b="1" dirty="0"/>
                        <a:t>6</a:t>
                      </a:r>
                      <a:r>
                        <a:rPr lang="sr-Latn-RS" sz="2200" b="1" dirty="0"/>
                        <a:t>)</a:t>
                      </a:r>
                      <a:endParaRPr lang="sr-Latn-R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Grant or Partnership with key industry players</a:t>
                      </a:r>
                      <a:endParaRPr lang="sr-Latn-R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Up to </a:t>
                      </a:r>
                      <a:r>
                        <a:rPr lang="sr-Latn-RS" sz="2200" dirty="0"/>
                        <a:t>€500K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74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200" b="1" dirty="0"/>
                        <a:t>Product Optimization   (202</a:t>
                      </a:r>
                      <a:r>
                        <a:rPr lang="en-GB" sz="2200" b="1" dirty="0"/>
                        <a:t>6</a:t>
                      </a:r>
                      <a:r>
                        <a:rPr lang="sr-Latn-RS" sz="2200" b="1" dirty="0"/>
                        <a:t>-2</a:t>
                      </a:r>
                      <a:r>
                        <a:rPr lang="en-GB" sz="2200" b="1" dirty="0"/>
                        <a:t>7</a:t>
                      </a:r>
                      <a:r>
                        <a:rPr lang="sr-Latn-RS" sz="2200" b="1" dirty="0"/>
                        <a:t>)</a:t>
                      </a:r>
                      <a:endParaRPr lang="sr-Latn-R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Improve efficiency, reduce production costs</a:t>
                      </a:r>
                      <a:endParaRPr lang="sr-Latn-R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200" dirty="0"/>
                        <a:t>€1.5M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331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200" b="1" dirty="0"/>
                        <a:t>Market Expansion (202</a:t>
                      </a:r>
                      <a:r>
                        <a:rPr lang="en-GB" sz="2200" b="1" dirty="0"/>
                        <a:t>7</a:t>
                      </a:r>
                      <a:r>
                        <a:rPr lang="sr-Latn-RS" sz="2200" b="1" dirty="0"/>
                        <a:t>-2</a:t>
                      </a:r>
                      <a:r>
                        <a:rPr lang="en-GB" sz="2200" b="1" dirty="0"/>
                        <a:t>9</a:t>
                      </a:r>
                      <a:r>
                        <a:rPr lang="sr-Latn-RS" sz="2200" b="1" dirty="0"/>
                        <a:t>)</a:t>
                      </a:r>
                      <a:endParaRPr lang="sr-Latn-R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Large-scale deployment in EU &amp; US</a:t>
                      </a:r>
                      <a:endParaRPr lang="sr-Latn-R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200" dirty="0"/>
                        <a:t>€5M+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3747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3A5E8E-E878-E9A4-76F1-250B646ECA4F}"/>
              </a:ext>
            </a:extLst>
          </p:cNvPr>
          <p:cNvSpPr txBox="1"/>
          <p:nvPr/>
        </p:nvSpPr>
        <p:spPr>
          <a:xfrm>
            <a:off x="3048000" y="14701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400" b="1" u="sng" dirty="0"/>
              <a:t>Investment and Growth Plan for EVs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DDBAB-89A9-3F81-E7DF-389580849671}"/>
              </a:ext>
            </a:extLst>
          </p:cNvPr>
          <p:cNvSpPr txBox="1"/>
          <p:nvPr/>
        </p:nvSpPr>
        <p:spPr>
          <a:xfrm>
            <a:off x="1115290" y="4247878"/>
            <a:ext cx="996141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u="sng" dirty="0"/>
              <a:t>Investment needs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   Scaling MVP to production-ready system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   IP protection, regulatory compliance and certifications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   Expanding business development efforts</a:t>
            </a:r>
          </a:p>
        </p:txBody>
      </p:sp>
    </p:spTree>
    <p:extLst>
      <p:ext uri="{BB962C8B-B14F-4D97-AF65-F5344CB8AC3E}">
        <p14:creationId xmlns:p14="http://schemas.microsoft.com/office/powerpoint/2010/main" val="383690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F7CCC2-7175-216F-F348-F079A08A5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10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3253" y="319733"/>
            <a:ext cx="4652250" cy="268147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3DF895-E143-C628-8366-FF8F2BB5B238}"/>
              </a:ext>
            </a:extLst>
          </p:cNvPr>
          <p:cNvSpPr txBox="1"/>
          <p:nvPr/>
        </p:nvSpPr>
        <p:spPr>
          <a:xfrm>
            <a:off x="3643253" y="5438944"/>
            <a:ext cx="4905490" cy="1200329"/>
          </a:xfrm>
          <a:prstGeom prst="rect">
            <a:avLst/>
          </a:prstGeom>
          <a:noFill/>
          <a:ln>
            <a:noFill/>
          </a:ln>
          <a:effectLst>
            <a:glow rad="508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RS" sz="3600" dirty="0">
                <a:solidFill>
                  <a:srgbClr val="0EC4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www.wptenergy.com</a:t>
            </a:r>
            <a:endParaRPr lang="sr-Latn-RS" sz="3600" dirty="0">
              <a:solidFill>
                <a:srgbClr val="0EC4FF"/>
              </a:solidFill>
            </a:endParaRPr>
          </a:p>
          <a:p>
            <a:pPr algn="ctr"/>
            <a:r>
              <a:rPr lang="en-GB" sz="3600" dirty="0">
                <a:solidFill>
                  <a:srgbClr val="0EC4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office@wptenergy.com</a:t>
            </a:r>
            <a:r>
              <a:rPr lang="en-GB" sz="3600" dirty="0">
                <a:solidFill>
                  <a:srgbClr val="0EC4FF"/>
                </a:solidFill>
              </a:rPr>
              <a:t> </a:t>
            </a:r>
            <a:endParaRPr lang="sr-Latn-RS" sz="3600" dirty="0">
              <a:solidFill>
                <a:srgbClr val="0EC4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EB12BB-3F36-6B5A-22DC-765341FD02DA}"/>
              </a:ext>
            </a:extLst>
          </p:cNvPr>
          <p:cNvSpPr txBox="1"/>
          <p:nvPr/>
        </p:nvSpPr>
        <p:spPr>
          <a:xfrm>
            <a:off x="3258697" y="4451142"/>
            <a:ext cx="56746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Join us in charging the future.</a:t>
            </a:r>
          </a:p>
          <a:p>
            <a:pPr algn="ctr"/>
            <a:r>
              <a:rPr lang="en-US" sz="3200" dirty="0">
                <a:solidFill>
                  <a:srgbClr val="92D050"/>
                </a:solidFill>
              </a:rPr>
              <a:t>Invest in a greener tomorrow!</a:t>
            </a:r>
            <a:endParaRPr lang="en-CA" sz="3200" dirty="0">
              <a:solidFill>
                <a:srgbClr val="92D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F5092-73A5-B5CA-597E-29F5BB4EB8A2}"/>
              </a:ext>
            </a:extLst>
          </p:cNvPr>
          <p:cNvSpPr txBox="1"/>
          <p:nvPr/>
        </p:nvSpPr>
        <p:spPr>
          <a:xfrm>
            <a:off x="3258696" y="3191924"/>
            <a:ext cx="56746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4460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539258-4BD8-C5EA-5DA1-04085EED8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4155" y="6303714"/>
            <a:ext cx="851836" cy="490983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0D8FE6E-47B0-95C0-F6F3-CADF5C67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275" y="132944"/>
            <a:ext cx="8553450" cy="850726"/>
          </a:xfrm>
        </p:spPr>
        <p:txBody>
          <a:bodyPr>
            <a:noAutofit/>
          </a:bodyPr>
          <a:lstStyle/>
          <a:p>
            <a:pPr algn="ctr"/>
            <a:r>
              <a:rPr lang="sr-Latn-RS" b="1" cap="none" dirty="0">
                <a:latin typeface="+mn-lt"/>
              </a:rPr>
              <a:t>INTRODUCTION</a:t>
            </a:r>
            <a:endParaRPr lang="en-GB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9ABAEF-62BC-1810-7190-49CAC7B256E1}"/>
              </a:ext>
            </a:extLst>
          </p:cNvPr>
          <p:cNvSpPr txBox="1"/>
          <p:nvPr/>
        </p:nvSpPr>
        <p:spPr>
          <a:xfrm>
            <a:off x="731815" y="1259175"/>
            <a:ext cx="1057459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sr-Latn-RS" sz="2400" b="1" u="sng" dirty="0"/>
              <a:t>Vision </a:t>
            </a:r>
            <a:endParaRPr lang="en-GB" sz="2400" b="1" dirty="0"/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b="1" dirty="0"/>
              <a:t>To lead the transition to sustainable transportation through innovative, wireless charging solutions</a:t>
            </a:r>
            <a:r>
              <a:rPr lang="en-GB" sz="2400" dirty="0"/>
              <a:t>.</a:t>
            </a:r>
            <a:endParaRPr lang="sr-Latn-RS" sz="2400" dirty="0"/>
          </a:p>
          <a:p>
            <a:pPr algn="just">
              <a:spcAft>
                <a:spcPts val="1200"/>
              </a:spcAft>
            </a:pPr>
            <a:endParaRPr lang="sr-Latn-RS" sz="1200" b="1" u="sng" dirty="0"/>
          </a:p>
          <a:p>
            <a:pPr algn="just">
              <a:spcAft>
                <a:spcPts val="1200"/>
              </a:spcAft>
            </a:pPr>
            <a:r>
              <a:rPr lang="sr-Latn-RS" sz="2400" b="1" u="sng" dirty="0"/>
              <a:t>Mission</a:t>
            </a:r>
            <a:endParaRPr lang="en-GB" sz="2400" dirty="0"/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b="1" dirty="0"/>
              <a:t>To create advanced wireless charging technology for electric vehicles, improving efficiency and user experience while reducing environmental impact.</a:t>
            </a:r>
            <a:endParaRPr lang="sr-Latn-RS" sz="2400" b="1" dirty="0"/>
          </a:p>
          <a:p>
            <a:pPr algn="just">
              <a:spcAft>
                <a:spcPts val="1200"/>
              </a:spcAft>
            </a:pPr>
            <a:endParaRPr lang="sr-Latn-RS" sz="1200" b="1" u="sng" dirty="0"/>
          </a:p>
          <a:p>
            <a:pPr algn="just">
              <a:spcAft>
                <a:spcPts val="1200"/>
              </a:spcAft>
            </a:pPr>
            <a:r>
              <a:rPr lang="sr-Latn-RS" sz="2400" b="1" u="sng" dirty="0"/>
              <a:t>Tagline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b="1" dirty="0"/>
              <a:t>W</a:t>
            </a:r>
            <a:r>
              <a:rPr lang="sr-Latn-RS" sz="2400" b="1" dirty="0"/>
              <a:t>E</a:t>
            </a:r>
            <a:r>
              <a:rPr lang="en-GB" sz="2400" b="1" dirty="0"/>
              <a:t> believe that charging should be simple and invisible</a:t>
            </a:r>
            <a:r>
              <a:rPr lang="sr-Latn-RS" sz="2400" b="1" dirty="0"/>
              <a:t>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21424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DFF0A54-FD38-A0BD-7014-DA1D85D574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489" y="969068"/>
            <a:ext cx="1890011" cy="2221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EC15A2-047A-EFF4-6DB1-0866AF6E3A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6" y="969068"/>
            <a:ext cx="1831795" cy="2201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943" y="157254"/>
            <a:ext cx="5472113" cy="712124"/>
          </a:xfrm>
        </p:spPr>
        <p:txBody>
          <a:bodyPr/>
          <a:lstStyle/>
          <a:p>
            <a:pPr algn="ctr"/>
            <a:r>
              <a:rPr lang="sr-Latn-RS" b="1" dirty="0">
                <a:latin typeface="+mn-lt"/>
              </a:rPr>
              <a:t>Team</a:t>
            </a:r>
            <a:endParaRPr lang="en-GB" b="1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99" y="969068"/>
            <a:ext cx="1839622" cy="2201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2999" y="4256551"/>
            <a:ext cx="220938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Business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experience</a:t>
            </a:r>
            <a:r>
              <a:rPr kumimoji="0" lang="sr-Latn-R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r-Latn-RS" altLang="en-US" sz="1600" dirty="0">
                <a:latin typeface="+mj-lt"/>
              </a:rPr>
              <a:t>Leading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family company for 20 years</a:t>
            </a:r>
            <a:endParaRPr lang="sr-Latn-RS" altLang="en-US" sz="16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altLang="en-US" sz="1600" dirty="0">
              <a:latin typeface="+mj-l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en-US" sz="1600" b="1" dirty="0">
                <a:latin typeface="+mj-lt"/>
              </a:rPr>
              <a:t>Technical</a:t>
            </a:r>
            <a:r>
              <a:rPr lang="en-US" altLang="en-US" sz="1600" b="1" dirty="0">
                <a:latin typeface="+mj-lt"/>
              </a:rPr>
              <a:t> experience:</a:t>
            </a:r>
            <a:endParaRPr lang="sr-Latn-RS" altLang="en-US" sz="1600" b="1" dirty="0">
              <a:latin typeface="+mj-lt"/>
            </a:endParaRP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j-lt"/>
              </a:rPr>
              <a:t>Designing low and high-power electronics</a:t>
            </a:r>
            <a:endParaRPr lang="sr-Latn-RS" altLang="en-US" sz="1600" dirty="0">
              <a:latin typeface="+mj-lt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043901" y="4240881"/>
            <a:ext cx="201588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altLang="en-US" sz="1600" b="1" dirty="0">
                <a:latin typeface="+mj-lt"/>
              </a:rPr>
              <a:t>Project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experience</a:t>
            </a:r>
            <a:r>
              <a:rPr kumimoji="0" lang="sr-Latn-R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</a:t>
            </a: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j-lt"/>
              </a:rPr>
              <a:t>Project management</a:t>
            </a:r>
            <a:endParaRPr lang="sr-Latn-RS" altLang="en-US" sz="1600" dirty="0">
              <a:latin typeface="+mj-lt"/>
            </a:endParaRP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j-lt"/>
              </a:rPr>
              <a:t>Protection of intellectual property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altLang="en-US" sz="1600" dirty="0">
              <a:latin typeface="+mj-l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en-US" sz="1600" b="1" dirty="0">
                <a:latin typeface="+mj-lt"/>
              </a:rPr>
              <a:t>Technical</a:t>
            </a:r>
            <a:r>
              <a:rPr lang="en-US" altLang="en-US" sz="1600" b="1" dirty="0">
                <a:latin typeface="+mj-lt"/>
              </a:rPr>
              <a:t> experience:</a:t>
            </a:r>
            <a:endParaRPr lang="sr-Latn-RS" altLang="en-US" sz="1600" b="1" dirty="0">
              <a:latin typeface="+mj-lt"/>
            </a:endParaRP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+mj-lt"/>
              </a:rPr>
              <a:t>Measurements and instrumentation</a:t>
            </a:r>
            <a:endParaRPr lang="sr-Latn-RS" altLang="en-US" sz="1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445" y="3287218"/>
            <a:ext cx="1819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CEO</a:t>
            </a:r>
            <a:endParaRPr lang="sr-Latn-RS" sz="1600" b="1" dirty="0"/>
          </a:p>
          <a:p>
            <a:pPr algn="ctr"/>
            <a:r>
              <a:rPr lang="sr-Latn-RS" sz="1600" b="1" dirty="0"/>
              <a:t>Dejan Janjić MsC</a:t>
            </a:r>
          </a:p>
          <a:p>
            <a:pPr algn="ctr"/>
            <a:r>
              <a:rPr lang="sr-Latn-RS" sz="1600" b="1" dirty="0"/>
              <a:t>Co-Founder</a:t>
            </a:r>
            <a:endParaRPr lang="en-GB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73936" y="3287218"/>
            <a:ext cx="2015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b="1" dirty="0"/>
              <a:t>COO</a:t>
            </a:r>
          </a:p>
          <a:p>
            <a:pPr algn="ctr"/>
            <a:r>
              <a:rPr lang="sr-Latn-RS" sz="1600" b="1" dirty="0"/>
              <a:t>Branko </a:t>
            </a:r>
            <a:r>
              <a:rPr lang="en-GB" sz="1600" b="1" dirty="0"/>
              <a:t>K</a:t>
            </a:r>
            <a:r>
              <a:rPr lang="sr-Latn-RS" sz="1600" b="1" dirty="0"/>
              <a:t>oprivica PhD</a:t>
            </a:r>
          </a:p>
          <a:p>
            <a:pPr algn="ctr"/>
            <a:r>
              <a:rPr lang="sr-Latn-RS" sz="1600" b="1" dirty="0"/>
              <a:t>Co-Founder</a:t>
            </a:r>
            <a:endParaRPr lang="en-GB" sz="1600" b="1" dirty="0"/>
          </a:p>
          <a:p>
            <a:pPr algn="ctr"/>
            <a:endParaRPr lang="en-GB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60524" y="3293749"/>
            <a:ext cx="2142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b="1" dirty="0"/>
              <a:t>CTO</a:t>
            </a:r>
          </a:p>
          <a:p>
            <a:pPr algn="ctr"/>
            <a:r>
              <a:rPr lang="sr-Latn-RS" sz="1600" b="1" dirty="0"/>
              <a:t>Aleksandar Spasojević</a:t>
            </a:r>
          </a:p>
          <a:p>
            <a:pPr algn="ctr"/>
            <a:r>
              <a:rPr lang="sr-Latn-RS" sz="1600" b="1" dirty="0"/>
              <a:t>Co-Founder</a:t>
            </a:r>
            <a:endParaRPr lang="en-GB" sz="1600" b="1" dirty="0"/>
          </a:p>
          <a:p>
            <a:pPr algn="ctr"/>
            <a:endParaRPr lang="en-GB" sz="1600" b="1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530489" y="4240881"/>
            <a:ext cx="212820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altLang="en-US" sz="1600" b="1" dirty="0">
                <a:latin typeface="+mj-lt"/>
              </a:rPr>
              <a:t>Project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experience</a:t>
            </a:r>
            <a:r>
              <a:rPr kumimoji="0" lang="sr-Latn-R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</a:t>
            </a: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j-lt"/>
              </a:rPr>
              <a:t>Production of electronic boards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+mj-lt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en-US" sz="1600" b="1" dirty="0">
                <a:latin typeface="+mj-lt"/>
              </a:rPr>
              <a:t>Technical</a:t>
            </a:r>
            <a:r>
              <a:rPr lang="en-US" altLang="en-US" sz="1600" b="1" dirty="0">
                <a:latin typeface="+mj-lt"/>
              </a:rPr>
              <a:t> experience:</a:t>
            </a:r>
            <a:endParaRPr lang="sr-Latn-RS" altLang="en-US" sz="1600" b="1" dirty="0">
              <a:latin typeface="+mj-lt"/>
            </a:endParaRP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r-Latn-RS" altLang="en-US" sz="1600" dirty="0">
                <a:latin typeface="+mj-lt"/>
              </a:rPr>
              <a:t>Assasment </a:t>
            </a:r>
            <a:r>
              <a:rPr lang="en-US" altLang="en-US" sz="1600" dirty="0">
                <a:latin typeface="+mj-lt"/>
              </a:rPr>
              <a:t> and </a:t>
            </a:r>
            <a:r>
              <a:rPr lang="sr-Latn-RS" sz="1600" dirty="0"/>
              <a:t>analysis </a:t>
            </a:r>
            <a:r>
              <a:rPr lang="en-US" altLang="en-US" sz="1600" dirty="0">
                <a:latin typeface="+mj-lt"/>
              </a:rPr>
              <a:t>of</a:t>
            </a:r>
            <a:r>
              <a:rPr lang="sr-Latn-RS" altLang="en-US" sz="1600" dirty="0">
                <a:latin typeface="+mj-lt"/>
              </a:rPr>
              <a:t> </a:t>
            </a:r>
            <a:r>
              <a:rPr lang="en-US" altLang="en-US" sz="1600" dirty="0">
                <a:latin typeface="+mj-lt"/>
              </a:rPr>
              <a:t>electronic</a:t>
            </a:r>
            <a:endParaRPr lang="sr-Latn-RS" altLang="en-US" sz="16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1C146C-B316-48BE-1EB6-B6929C5DAE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4155" y="6303714"/>
            <a:ext cx="851836" cy="490983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CDDED2FD-0E1E-37BB-EC7B-CBC3F50B6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2798" y="2917886"/>
            <a:ext cx="44631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600" b="1" dirty="0"/>
              <a:t>Institutions that supported our project</a:t>
            </a:r>
            <a:endParaRPr lang="en-US" altLang="en-US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F77B1D-31D0-3D06-CAF2-AD73D15C76C7}"/>
              </a:ext>
            </a:extLst>
          </p:cNvPr>
          <p:cNvSpPr txBox="1"/>
          <p:nvPr/>
        </p:nvSpPr>
        <p:spPr>
          <a:xfrm>
            <a:off x="7688569" y="4634924"/>
            <a:ext cx="44151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/>
              <a:t>Faculty of Technical Sciences in Čačak,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/>
              <a:t>Science and Technology Park Čačak,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Innovation Fund of Republic of Serbia</a:t>
            </a:r>
            <a:r>
              <a:rPr lang="sr-Latn-RS" sz="20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Chamber of Commerce of Serbia</a:t>
            </a:r>
            <a:r>
              <a:rPr lang="sr-Latn-RS" sz="2000" dirty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77318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B4718-F79A-28EF-7633-081B6176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225816"/>
            <a:ext cx="10131425" cy="619125"/>
          </a:xfrm>
        </p:spPr>
        <p:txBody>
          <a:bodyPr>
            <a:noAutofit/>
          </a:bodyPr>
          <a:lstStyle/>
          <a:p>
            <a:pPr algn="ctr"/>
            <a:r>
              <a:rPr lang="sr-Latn-RS" b="1" dirty="0">
                <a:latin typeface="+mn-lt"/>
              </a:rPr>
              <a:t>Problem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E59F30C-0D8D-C18C-F826-8BCE876608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97015"/>
              </p:ext>
            </p:extLst>
          </p:nvPr>
        </p:nvGraphicFramePr>
        <p:xfrm>
          <a:off x="139879" y="1086759"/>
          <a:ext cx="4280111" cy="4113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CC5BE306-ABE6-36A4-6B0F-6C7060E14B1E}"/>
              </a:ext>
            </a:extLst>
          </p:cNvPr>
          <p:cNvSpPr/>
          <p:nvPr/>
        </p:nvSpPr>
        <p:spPr>
          <a:xfrm rot="20697347">
            <a:off x="3775181" y="2254526"/>
            <a:ext cx="3444322" cy="406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3866A-9226-9337-9173-E6012CE0C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963" y="918958"/>
            <a:ext cx="3894749" cy="2793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A40DE2D-BB8D-2A64-B30D-FD685F0A8A9B}"/>
              </a:ext>
            </a:extLst>
          </p:cNvPr>
          <p:cNvSpPr/>
          <p:nvPr/>
        </p:nvSpPr>
        <p:spPr>
          <a:xfrm rot="560881">
            <a:off x="3708020" y="4235978"/>
            <a:ext cx="1797559" cy="386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E8D21-A3F3-C25D-A796-E5FE2DE1D4E3}"/>
              </a:ext>
            </a:extLst>
          </p:cNvPr>
          <p:cNvSpPr txBox="1"/>
          <p:nvPr/>
        </p:nvSpPr>
        <p:spPr>
          <a:xfrm>
            <a:off x="7074281" y="3697866"/>
            <a:ext cx="4280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400" dirty="0"/>
              <a:t>Largest charging companies lose value in the market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276ABE-DD1E-289B-043D-51838C84F58C}"/>
              </a:ext>
            </a:extLst>
          </p:cNvPr>
          <p:cNvSpPr txBox="1"/>
          <p:nvPr/>
        </p:nvSpPr>
        <p:spPr>
          <a:xfrm>
            <a:off x="5230257" y="4619095"/>
            <a:ext cx="4582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400" dirty="0"/>
              <a:t>Up to 30% EV users do not want to buy EV again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C0C7C-7666-02C1-6411-F760FF97C13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053" y="4928490"/>
            <a:ext cx="969247" cy="1087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3E9FFD-DFCD-36D0-2BD0-82E560C2B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10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54155" y="6303714"/>
            <a:ext cx="851836" cy="490983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B5E0936-809C-4EF2-DB51-82BE8E61D729}"/>
              </a:ext>
            </a:extLst>
          </p:cNvPr>
          <p:cNvSpPr/>
          <p:nvPr/>
        </p:nvSpPr>
        <p:spPr>
          <a:xfrm rot="1167489">
            <a:off x="8645563" y="5257633"/>
            <a:ext cx="961533" cy="330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A0CBD8-FE7A-A014-65DD-902E611150B1}"/>
              </a:ext>
            </a:extLst>
          </p:cNvPr>
          <p:cNvSpPr txBox="1"/>
          <p:nvPr/>
        </p:nvSpPr>
        <p:spPr>
          <a:xfrm>
            <a:off x="9090146" y="5956957"/>
            <a:ext cx="24150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400" dirty="0"/>
              <a:t>Reduced EVs sale</a:t>
            </a:r>
          </a:p>
        </p:txBody>
      </p:sp>
    </p:spTree>
    <p:extLst>
      <p:ext uri="{BB962C8B-B14F-4D97-AF65-F5344CB8AC3E}">
        <p14:creationId xmlns:p14="http://schemas.microsoft.com/office/powerpoint/2010/main" val="3924748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  <p:bldP spid="12" grpId="0"/>
      <p:bldP spid="5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E8294-6602-A7FD-65AE-258082E7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83" y="304413"/>
            <a:ext cx="10131425" cy="586154"/>
          </a:xfrm>
        </p:spPr>
        <p:txBody>
          <a:bodyPr>
            <a:noAutofit/>
          </a:bodyPr>
          <a:lstStyle/>
          <a:p>
            <a:pPr algn="ctr"/>
            <a:r>
              <a:rPr lang="sr-Latn-RS" b="1" dirty="0">
                <a:latin typeface="+mn-lt"/>
              </a:rPr>
              <a:t>Solution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1727ED-54F5-AC2D-847F-DDCCCBB114EF}"/>
              </a:ext>
            </a:extLst>
          </p:cNvPr>
          <p:cNvSpPr txBox="1"/>
          <p:nvPr/>
        </p:nvSpPr>
        <p:spPr>
          <a:xfrm>
            <a:off x="1559715" y="926669"/>
            <a:ext cx="8615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solution to 50% of these problems is wireless charging</a:t>
            </a:r>
            <a:endParaRPr lang="sr-Latn-R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861E79-455C-E71A-BD8B-EE76B1C78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38" y="1685924"/>
            <a:ext cx="3279321" cy="229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25789E-786C-A38C-F041-35B599885FB4}"/>
              </a:ext>
            </a:extLst>
          </p:cNvPr>
          <p:cNvSpPr txBox="1"/>
          <p:nvPr/>
        </p:nvSpPr>
        <p:spPr>
          <a:xfrm>
            <a:off x="646704" y="4099289"/>
            <a:ext cx="2702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problem</a:t>
            </a:r>
            <a:r>
              <a:rPr lang="sr-Latn-RS" dirty="0"/>
              <a:t>s with</a:t>
            </a:r>
            <a:r>
              <a:rPr lang="en-GB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connectors,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cables,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wired co</a:t>
            </a:r>
            <a:r>
              <a:rPr lang="sr-Latn-RS" dirty="0"/>
              <a:t>mmunications</a:t>
            </a:r>
            <a:r>
              <a:rPr lang="en-GB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influence the weather  (rain, snow</a:t>
            </a:r>
            <a:r>
              <a:rPr lang="sr-Latn-RS" dirty="0"/>
              <a:t> or</a:t>
            </a:r>
            <a:r>
              <a:rPr lang="en-GB" dirty="0"/>
              <a:t> ice)</a:t>
            </a:r>
            <a:r>
              <a:rPr lang="sr-Latn-RS" dirty="0"/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4B3168-A52B-31A6-59FF-CA366F0AB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488" y="1685923"/>
            <a:ext cx="3984241" cy="229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29AC66-0CAC-0660-75AB-A70252CAF735}"/>
              </a:ext>
            </a:extLst>
          </p:cNvPr>
          <p:cNvSpPr txBox="1"/>
          <p:nvPr/>
        </p:nvSpPr>
        <p:spPr>
          <a:xfrm>
            <a:off x="4356489" y="4099820"/>
            <a:ext cx="3182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Charging is enabled</a:t>
            </a:r>
            <a:r>
              <a:rPr lang="sr-Latn-RS" dirty="0"/>
              <a:t> at</a:t>
            </a:r>
            <a:r>
              <a:rPr lang="en-GB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every</a:t>
            </a:r>
            <a:r>
              <a:rPr lang="en-GB" dirty="0"/>
              <a:t> parking space,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every</a:t>
            </a:r>
            <a:r>
              <a:rPr lang="en-GB" dirty="0"/>
              <a:t> stopping point,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while driving</a:t>
            </a:r>
            <a:r>
              <a:rPr lang="sr-Latn-RS" dirty="0"/>
              <a:t> (charging road).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9F2DB-23DF-55F8-D6B1-5B4CFEBA1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967" y="2157992"/>
            <a:ext cx="4304046" cy="17676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B6577F9-5032-FCA1-28B3-5E1E1D9243FA}"/>
              </a:ext>
            </a:extLst>
          </p:cNvPr>
          <p:cNvSpPr txBox="1"/>
          <p:nvPr/>
        </p:nvSpPr>
        <p:spPr>
          <a:xfrm>
            <a:off x="8097889" y="4099289"/>
            <a:ext cx="370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Application of wireless charging</a:t>
            </a:r>
            <a:r>
              <a:rPr lang="sr-Latn-RS" dirty="0"/>
              <a:t> gives: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m</a:t>
            </a:r>
            <a:r>
              <a:rPr lang="en-GB" dirty="0"/>
              <a:t>ore satisfied user</a:t>
            </a:r>
            <a:r>
              <a:rPr lang="sr-Latn-RS" dirty="0"/>
              <a:t>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</a:t>
            </a:r>
            <a:r>
              <a:rPr lang="sr-Latn-RS" dirty="0"/>
              <a:t>ower</a:t>
            </a:r>
            <a:r>
              <a:rPr lang="en-GB" dirty="0"/>
              <a:t> loss</a:t>
            </a:r>
            <a:r>
              <a:rPr lang="sr-Latn-RS" dirty="0"/>
              <a:t> to companies.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A3C015D3-3B4C-E420-5D6F-85337BCA4E95}"/>
              </a:ext>
            </a:extLst>
          </p:cNvPr>
          <p:cNvSpPr/>
          <p:nvPr/>
        </p:nvSpPr>
        <p:spPr>
          <a:xfrm>
            <a:off x="10134600" y="1396836"/>
            <a:ext cx="1543050" cy="1178656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/>
              <a:t>I am happy!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1840-B547-5916-3FBD-0A8DB2B7B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10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54155" y="6303714"/>
            <a:ext cx="851836" cy="490983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452422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D86B7-CE75-EE57-C680-E07DEBDF4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3D7A1B-2D7A-A161-5FD0-B5C553B598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4155" y="6303714"/>
            <a:ext cx="851836" cy="490983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EC11EED-F7C1-33BF-8443-F06BFD579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1" y="132944"/>
            <a:ext cx="9199418" cy="850726"/>
          </a:xfrm>
        </p:spPr>
        <p:txBody>
          <a:bodyPr>
            <a:noAutofit/>
          </a:bodyPr>
          <a:lstStyle/>
          <a:p>
            <a:pPr algn="ctr"/>
            <a:r>
              <a:rPr lang="sr-Latn-RS" b="1" dirty="0">
                <a:latin typeface="+mn-lt"/>
              </a:rPr>
              <a:t>Market and early adopters</a:t>
            </a:r>
            <a:endParaRPr lang="en-GB" b="1" u="sng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D19B6A-81AD-015B-1B18-C53BDA6FAC5F}"/>
              </a:ext>
            </a:extLst>
          </p:cNvPr>
          <p:cNvSpPr txBox="1"/>
          <p:nvPr/>
        </p:nvSpPr>
        <p:spPr>
          <a:xfrm>
            <a:off x="318512" y="2205179"/>
            <a:ext cx="697172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400" b="1" u="sng" dirty="0"/>
              <a:t>Key Customer Segments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b="1" dirty="0"/>
              <a:t>EV Manufacturers</a:t>
            </a:r>
            <a:endParaRPr lang="en-GB" sz="2400" dirty="0"/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b="1" dirty="0"/>
              <a:t>Fleet Operators (Taxi, Logistics, Public Transport)</a:t>
            </a:r>
            <a:r>
              <a:rPr lang="en-GB" sz="2400" dirty="0"/>
              <a:t> 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b="1" dirty="0"/>
              <a:t>Charging Network Providers and Infrastructure Companies</a:t>
            </a:r>
            <a:endParaRPr lang="en-GB" sz="2400" dirty="0"/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b="1" dirty="0"/>
              <a:t>Municipalities and Smart City Initiatives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792125-14EC-40C5-5225-B6859F20A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045" y="2044197"/>
            <a:ext cx="1438307" cy="1982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33C0F2-2BF8-7ADB-B2A8-4B1DF3CC14A7}"/>
              </a:ext>
            </a:extLst>
          </p:cNvPr>
          <p:cNvSpPr txBox="1"/>
          <p:nvPr/>
        </p:nvSpPr>
        <p:spPr>
          <a:xfrm>
            <a:off x="6664120" y="1368471"/>
            <a:ext cx="34004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EV vehicles and EV Chargers 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Manufacturers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A13DD-B2A3-B4CC-F4DC-61A93F9DF2AC}"/>
              </a:ext>
            </a:extLst>
          </p:cNvPr>
          <p:cNvSpPr txBox="1"/>
          <p:nvPr/>
        </p:nvSpPr>
        <p:spPr>
          <a:xfrm>
            <a:off x="7958887" y="4120621"/>
            <a:ext cx="3114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Industrial Automation and Robotics Companies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E8FCA-AAAD-1277-CA73-687EBB6E4A3C}"/>
              </a:ext>
            </a:extLst>
          </p:cNvPr>
          <p:cNvSpPr txBox="1"/>
          <p:nvPr/>
        </p:nvSpPr>
        <p:spPr>
          <a:xfrm>
            <a:off x="9702100" y="1949979"/>
            <a:ext cx="22766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Energy Storage and 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Smart grid Providers</a:t>
            </a:r>
          </a:p>
        </p:txBody>
      </p:sp>
      <p:pic>
        <p:nvPicPr>
          <p:cNvPr id="9" name="Picture 4" descr="SmartGrid Technologies - Ingenu">
            <a:extLst>
              <a:ext uri="{FF2B5EF4-FFF2-40B4-BE49-F238E27FC236}">
                <a16:creationId xmlns:a16="http://schemas.microsoft.com/office/drawing/2014/main" id="{53B000B5-672C-E1F2-28FA-FBBFD33CC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563" y="2881177"/>
            <a:ext cx="2197224" cy="1034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1586B0-6041-CA32-9F69-812E77CA9D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0533" y="4933525"/>
            <a:ext cx="3048425" cy="72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219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4E2CA-CCC8-2F15-78FB-337ABC10D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79A5D9-21A9-754D-2EA3-ADD18A90FC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4155" y="6303714"/>
            <a:ext cx="851836" cy="490983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7E0C94-656E-F623-70D5-906CDBE17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275" y="132944"/>
            <a:ext cx="8553450" cy="850726"/>
          </a:xfrm>
        </p:spPr>
        <p:txBody>
          <a:bodyPr>
            <a:noAutofit/>
          </a:bodyPr>
          <a:lstStyle/>
          <a:p>
            <a:pPr algn="ctr"/>
            <a:r>
              <a:rPr lang="sr-Latn-RS" b="1" dirty="0">
                <a:latin typeface="+mn-lt"/>
              </a:rPr>
              <a:t>COMPETITION</a:t>
            </a:r>
            <a:endParaRPr lang="en-GB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E1C6B2-C161-53D3-3729-50D0FE2061A2}"/>
              </a:ext>
            </a:extLst>
          </p:cNvPr>
          <p:cNvSpPr txBox="1"/>
          <p:nvPr/>
        </p:nvSpPr>
        <p:spPr>
          <a:xfrm>
            <a:off x="568035" y="1427016"/>
            <a:ext cx="1068611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Our main competitors include: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/>
              <a:t>WiTricity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/>
              <a:t>Qualcomm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err="1"/>
              <a:t>Plugless</a:t>
            </a:r>
            <a:r>
              <a:rPr lang="en-GB" sz="2400" b="1" dirty="0"/>
              <a:t> Power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err="1"/>
              <a:t>Evatran</a:t>
            </a:r>
            <a:endParaRPr lang="en-GB" sz="2400" dirty="0"/>
          </a:p>
          <a:p>
            <a:endParaRPr lang="sr-Latn-RS" sz="2400" dirty="0"/>
          </a:p>
          <a:p>
            <a:pPr algn="just"/>
            <a:r>
              <a:rPr lang="en-GB" sz="2400" dirty="0"/>
              <a:t>However, our unique value proposition (UVP) lies in providing a more scalable, efficient, and cost-effective wireless charging solution tailored for various electric vehicles (cars, scooters, drones). Unlike traditional wired chargers, our technology offers greater convenience and sustainability, positioning us as a strong alternative in the rapidly growing EV market.</a:t>
            </a:r>
          </a:p>
          <a:p>
            <a:pPr algn="just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5199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C4007-A143-BE20-4BA9-EDF2F43CA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346117-0ABF-3F65-D44C-0F9001877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4155" y="6303714"/>
            <a:ext cx="851836" cy="490983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5F538CB-45CD-778D-41BC-A2D1700D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1" y="132944"/>
            <a:ext cx="9199418" cy="850726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latin typeface="+mn-lt"/>
              </a:rPr>
              <a:t>Market Validation and Industry Interest</a:t>
            </a:r>
            <a:endParaRPr lang="en-GB" b="1" u="sng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F6DD2-A7EC-EBB9-DFF7-60152365B51E}"/>
              </a:ext>
            </a:extLst>
          </p:cNvPr>
          <p:cNvSpPr txBox="1"/>
          <p:nvPr/>
        </p:nvSpPr>
        <p:spPr>
          <a:xfrm>
            <a:off x="568035" y="1149929"/>
            <a:ext cx="10686119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sz="2200" b="1" u="sng" dirty="0"/>
              <a:t>Industry Validation and Stakeholder Feedback</a:t>
            </a:r>
            <a:r>
              <a:rPr lang="sr-Latn-RS" sz="2200" b="1" u="sng" dirty="0"/>
              <a:t> - Conversations with Key Players </a:t>
            </a:r>
          </a:p>
          <a:p>
            <a:pPr algn="just">
              <a:buNone/>
            </a:pPr>
            <a:endParaRPr lang="en-GB" sz="1200" b="1" dirty="0"/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200" b="1" dirty="0"/>
              <a:t>Charge&amp;GO (EV charging network in Serbia)</a:t>
            </a:r>
            <a:r>
              <a:rPr lang="sr-Latn-RS" sz="2200" b="1" dirty="0"/>
              <a:t> </a:t>
            </a:r>
            <a:endParaRPr lang="en-GB" sz="2200" b="1" dirty="0"/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200" b="1" dirty="0"/>
              <a:t>ElevenEs (Battery manufacturer)</a:t>
            </a:r>
            <a:endParaRPr lang="en-GB" sz="2200" dirty="0"/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200" b="1" dirty="0"/>
              <a:t>Premier Taxi (Taxi fleet operator)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sr-Latn-RS" sz="2200" dirty="0"/>
          </a:p>
          <a:p>
            <a:pPr algn="just">
              <a:buNone/>
            </a:pPr>
            <a:r>
              <a:rPr lang="en-GB" sz="2200" b="1" u="sng" dirty="0"/>
              <a:t>Survey Results</a:t>
            </a:r>
            <a:endParaRPr lang="sr-Latn-RS" sz="2200" b="1" u="sng" dirty="0"/>
          </a:p>
          <a:p>
            <a:pPr algn="just">
              <a:buNone/>
            </a:pPr>
            <a:endParaRPr lang="en-GB" sz="1200" b="1" dirty="0"/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r-Latn-RS" sz="2200" dirty="0"/>
              <a:t>8</a:t>
            </a:r>
            <a:r>
              <a:rPr lang="en-GB" sz="2200" dirty="0"/>
              <a:t>7% of respondents believe wireless charging would be more convenient than wired charging.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200" dirty="0"/>
              <a:t>68% would prefer EVs with wireless charging capability as standard equipment.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200" dirty="0"/>
              <a:t>81% believe dynamic wireless charging (while driving) would be useful in traffic-heavy areas.</a:t>
            </a:r>
            <a:endParaRPr lang="sr-Latn-RS" sz="2200" dirty="0"/>
          </a:p>
        </p:txBody>
      </p:sp>
    </p:spTree>
    <p:extLst>
      <p:ext uri="{BB962C8B-B14F-4D97-AF65-F5344CB8AC3E}">
        <p14:creationId xmlns:p14="http://schemas.microsoft.com/office/powerpoint/2010/main" val="2338548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AC7EC-9F77-BE48-6351-46E846211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C95F91-880B-E75D-4D50-0ADD74F04C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4155" y="6303714"/>
            <a:ext cx="851836" cy="490983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60B376B-A895-DB9B-6732-342671D2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1" y="132944"/>
            <a:ext cx="9199418" cy="850726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latin typeface="+mn-lt"/>
              </a:rPr>
              <a:t>Financial Strategy</a:t>
            </a:r>
            <a:endParaRPr lang="en-GB" b="1" u="sng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8BD4F3-22AE-9C5C-BEAD-A0F73F3F36EE}"/>
              </a:ext>
            </a:extLst>
          </p:cNvPr>
          <p:cNvSpPr txBox="1"/>
          <p:nvPr/>
        </p:nvSpPr>
        <p:spPr>
          <a:xfrm>
            <a:off x="597477" y="901374"/>
            <a:ext cx="109970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400" b="1" u="sng" dirty="0"/>
              <a:t>Projected Market Growth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GB" sz="2400" b="1" dirty="0"/>
              <a:t>The global wireless EV charging market is expected to grow from $100M in 2023 to $1.35B by 2030.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GB" sz="2400" b="1" dirty="0"/>
              <a:t>Early adoption by taxi fleets, logistics companies, and municipalities will drive the first wave of demand.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2A8FD-45E0-3C14-11B6-C8DA2D3B9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679" y="3148143"/>
            <a:ext cx="6485134" cy="347632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0607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6510</TotalTime>
  <Words>638</Words>
  <Application>Microsoft Office PowerPoint</Application>
  <PresentationFormat>Widescreen</PresentationFormat>
  <Paragraphs>126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Arial Black</vt:lpstr>
      <vt:lpstr>Calibri</vt:lpstr>
      <vt:lpstr>Calibri Light</vt:lpstr>
      <vt:lpstr>Wingdings</vt:lpstr>
      <vt:lpstr>Celestial</vt:lpstr>
      <vt:lpstr>We believe that charging should be simple and invisible</vt:lpstr>
      <vt:lpstr>INTRODUCTION</vt:lpstr>
      <vt:lpstr>Team</vt:lpstr>
      <vt:lpstr>Problem</vt:lpstr>
      <vt:lpstr>Solution</vt:lpstr>
      <vt:lpstr>Market and early adopters</vt:lpstr>
      <vt:lpstr>COMPETITION</vt:lpstr>
      <vt:lpstr>Market Validation and Industry Interest</vt:lpstr>
      <vt:lpstr>Financial Strategy</vt:lpstr>
      <vt:lpstr>Financial Strategy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225</cp:revision>
  <dcterms:created xsi:type="dcterms:W3CDTF">2024-04-08T18:16:30Z</dcterms:created>
  <dcterms:modified xsi:type="dcterms:W3CDTF">2025-03-16T23:15:35Z</dcterms:modified>
</cp:coreProperties>
</file>